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89" r:id="rId23"/>
    <p:sldId id="290" r:id="rId24"/>
    <p:sldId id="291" r:id="rId25"/>
    <p:sldId id="293" r:id="rId26"/>
    <p:sldId id="279" r:id="rId27"/>
    <p:sldId id="280" r:id="rId28"/>
    <p:sldId id="281" r:id="rId29"/>
    <p:sldId id="282" r:id="rId30"/>
    <p:sldId id="283" r:id="rId31"/>
    <p:sldId id="294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B3E60-6E91-44CA-9D5B-8B3214144071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F849-FDE4-463B-852D-C1C8C79074BE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F849-FDE4-463B-852D-C1C8C79074BE}" type="slidenum">
              <a:rPr lang="en-NZ" smtClean="0"/>
              <a:pPr/>
              <a:t>21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6DEC9B-DE59-4BDE-A18D-CF832B6169AE}" type="datetimeFigureOut">
              <a:rPr lang="en-US" smtClean="0"/>
              <a:pPr/>
              <a:t>10/24/2013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E3988A-E0FB-462A-A9E6-A30371B02CA6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GB_color_model" TargetMode="External"/><Relationship Id="rId2" Type="http://schemas.openxmlformats.org/officeDocument/2006/relationships/hyperlink" Target="http://en.wikipedia.org/wiki/Cylindrical_coordinate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rogressive_disclosur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7643866" cy="1470025"/>
          </a:xfrm>
        </p:spPr>
        <p:txBody>
          <a:bodyPr>
            <a:noAutofit/>
          </a:bodyPr>
          <a:lstStyle/>
          <a:p>
            <a:r>
              <a:rPr lang="en-NZ" sz="3600" b="1" dirty="0"/>
              <a:t>PICCA </a:t>
            </a:r>
            <a:r>
              <a:rPr lang="en-NZ" sz="3600" b="1" dirty="0" smtClean="0"/>
              <a:t>– A free </a:t>
            </a:r>
            <a:r>
              <a:rPr lang="en-NZ" sz="3600" b="1" dirty="0"/>
              <a:t>image processing </a:t>
            </a:r>
            <a:r>
              <a:rPr lang="en-NZ" sz="3600" b="1" dirty="0" smtClean="0"/>
              <a:t>application</a:t>
            </a:r>
            <a:endParaRPr lang="en-NZ" sz="36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6446" y="3714752"/>
            <a:ext cx="3143272" cy="1752600"/>
          </a:xfrm>
        </p:spPr>
        <p:txBody>
          <a:bodyPr>
            <a:noAutofit/>
          </a:bodyPr>
          <a:lstStyle/>
          <a:p>
            <a:r>
              <a:rPr lang="en-NZ" sz="2800" dirty="0" smtClean="0">
                <a:latin typeface="Cambria" pitchFamily="18" charset="0"/>
              </a:rPr>
              <a:t>Final Seminar</a:t>
            </a:r>
          </a:p>
          <a:p>
            <a:r>
              <a:rPr lang="en-NZ" sz="2800" dirty="0" smtClean="0">
                <a:latin typeface="Cambria" pitchFamily="18" charset="0"/>
              </a:rPr>
              <a:t>Btech 451</a:t>
            </a:r>
          </a:p>
          <a:p>
            <a:endParaRPr lang="en-NZ" sz="2800" dirty="0" smtClean="0">
              <a:latin typeface="Cambria" pitchFamily="18" charset="0"/>
            </a:endParaRPr>
          </a:p>
          <a:p>
            <a:endParaRPr lang="en-NZ" sz="2800" dirty="0" smtClean="0">
              <a:latin typeface="Cambria" pitchFamily="18" charset="0"/>
            </a:endParaRPr>
          </a:p>
          <a:p>
            <a:r>
              <a:rPr lang="en-NZ" sz="2800" dirty="0" smtClean="0">
                <a:latin typeface="Cambria" pitchFamily="18" charset="0"/>
              </a:rPr>
              <a:t>- Cole Pandya</a:t>
            </a:r>
            <a:endParaRPr lang="en-NZ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Final Mock-ups: Homescreen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71504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Final Mock-ups: Camera 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6337" y="1971675"/>
            <a:ext cx="54768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Final Mock-ups: Filter screen</a:t>
            </a:r>
            <a:endParaRPr lang="en-NZ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2525" y="1947862"/>
            <a:ext cx="5524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Final Mock-ups: RGB Histograms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2525" y="1947862"/>
            <a:ext cx="5524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Android App development</a:t>
            </a:r>
            <a:endParaRPr lang="en-NZ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000" dirty="0" smtClean="0"/>
              <a:t>AndroidManifest.xml:  describes the fundamental characteristics of the app and defines each of its components. </a:t>
            </a:r>
            <a:r>
              <a:rPr lang="sv-SE" sz="2000" i="1" dirty="0" smtClean="0"/>
              <a:t>&lt;uses-sdk android:minSdkVersion=”10" android:targetSdkVersion="17" /&gt;</a:t>
            </a:r>
          </a:p>
          <a:p>
            <a:r>
              <a:rPr lang="en-NZ" sz="2000" dirty="0" smtClean="0"/>
              <a:t>The graphical user interface for an </a:t>
            </a:r>
            <a:br>
              <a:rPr lang="en-NZ" sz="2000" dirty="0" smtClean="0"/>
            </a:br>
            <a:r>
              <a:rPr lang="en-NZ" sz="2000" dirty="0" smtClean="0"/>
              <a:t>Android app is built using a hierarchy </a:t>
            </a:r>
            <a:br>
              <a:rPr lang="en-NZ" sz="2000" dirty="0" smtClean="0"/>
            </a:br>
            <a:r>
              <a:rPr lang="en-NZ" sz="2000" dirty="0" smtClean="0"/>
              <a:t>of </a:t>
            </a:r>
            <a:r>
              <a:rPr lang="en-NZ" sz="2000" i="1" dirty="0" smtClean="0"/>
              <a:t>View</a:t>
            </a:r>
            <a:r>
              <a:rPr lang="en-NZ" sz="2000" dirty="0" smtClean="0"/>
              <a:t> and </a:t>
            </a:r>
            <a:r>
              <a:rPr lang="en-NZ" sz="2000" i="1" dirty="0" smtClean="0"/>
              <a:t>ViewGroup</a:t>
            </a:r>
            <a:r>
              <a:rPr lang="en-NZ" sz="2000" dirty="0" smtClean="0"/>
              <a:t> objects.</a:t>
            </a:r>
            <a:endParaRPr lang="sv-SE" sz="2000" dirty="0" smtClean="0"/>
          </a:p>
          <a:p>
            <a:r>
              <a:rPr lang="en-NZ" sz="2000" dirty="0" smtClean="0"/>
              <a:t>Intent-filters</a:t>
            </a:r>
          </a:p>
          <a:p>
            <a:r>
              <a:rPr lang="en-NZ" sz="2000" dirty="0" smtClean="0"/>
              <a:t> </a:t>
            </a:r>
            <a:r>
              <a:rPr lang="en-NZ" sz="2000" dirty="0" err="1" smtClean="0"/>
              <a:t>android:screenOrientation</a:t>
            </a:r>
            <a:r>
              <a:rPr lang="en-NZ" sz="2000" dirty="0" smtClean="0"/>
              <a:t>=</a:t>
            </a:r>
            <a:r>
              <a:rPr lang="en-NZ" sz="2000" i="1" dirty="0" smtClean="0"/>
              <a:t>"landscape“</a:t>
            </a:r>
          </a:p>
          <a:p>
            <a:r>
              <a:rPr lang="en-NZ" sz="2000" dirty="0" smtClean="0"/>
              <a:t>Linear Layout: a view group whose positions of the children can be described in relation to each other or to the parent.</a:t>
            </a:r>
          </a:p>
          <a:p>
            <a:r>
              <a:rPr lang="en-NZ" sz="2000" dirty="0" smtClean="0"/>
              <a:t>RelativeLayout: similar to LL, encapsulates everything in the layout for my app</a:t>
            </a:r>
          </a:p>
          <a:p>
            <a:r>
              <a:rPr lang="en-NZ" sz="2000" dirty="0" smtClean="0"/>
              <a:t>ScrollView – vertical scroll view</a:t>
            </a:r>
          </a:p>
          <a:p>
            <a:r>
              <a:rPr lang="en-NZ" sz="2000" dirty="0" smtClean="0"/>
              <a:t>SurfaceView for RGB histograms – usually used for games and camera related programming</a:t>
            </a:r>
          </a:p>
          <a:p>
            <a:endParaRPr lang="en-NZ" sz="2000" dirty="0" smtClean="0"/>
          </a:p>
          <a:p>
            <a:endParaRPr lang="sv-SE" sz="2000" i="1" dirty="0" smtClean="0"/>
          </a:p>
          <a:p>
            <a:endParaRPr lang="sv-SE" sz="2000" dirty="0" smtClean="0"/>
          </a:p>
          <a:p>
            <a:endParaRPr lang="en-N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MainActivity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String array _imagesPath is not null if image is taken by the camera.</a:t>
            </a:r>
          </a:p>
          <a:p>
            <a:r>
              <a:rPr lang="en-NZ" sz="2000" dirty="0" smtClean="0"/>
              <a:t>Using Intents to start activity from MainActivity to </a:t>
            </a:r>
            <a:r>
              <a:rPr lang="en-NZ" sz="2000" dirty="0" err="1" smtClean="0"/>
              <a:t>CameraActivity</a:t>
            </a:r>
            <a:r>
              <a:rPr lang="en-NZ" sz="2000" dirty="0" smtClean="0"/>
              <a:t> and/or EditPicturesActivity</a:t>
            </a:r>
          </a:p>
          <a:p>
            <a:r>
              <a:rPr lang="en-NZ" sz="2000" dirty="0" err="1" smtClean="0"/>
              <a:t>onActivityResult</a:t>
            </a:r>
            <a:r>
              <a:rPr lang="en-NZ" sz="2000" dirty="0" smtClean="0"/>
              <a:t>(</a:t>
            </a:r>
            <a:r>
              <a:rPr lang="en-NZ" sz="2000" b="1" dirty="0" smtClean="0"/>
              <a:t>int </a:t>
            </a:r>
            <a:r>
              <a:rPr lang="en-NZ" sz="2000" b="1" dirty="0" err="1" smtClean="0"/>
              <a:t>requestCode</a:t>
            </a:r>
            <a:r>
              <a:rPr lang="en-NZ" sz="2000" b="1" dirty="0" smtClean="0"/>
              <a:t>, int </a:t>
            </a:r>
            <a:r>
              <a:rPr lang="en-NZ" sz="2000" b="1" dirty="0" err="1" smtClean="0"/>
              <a:t>resultCode</a:t>
            </a:r>
            <a:r>
              <a:rPr lang="en-NZ" sz="2000" b="1" dirty="0" smtClean="0"/>
              <a:t>, Intent data) </a:t>
            </a:r>
            <a:endParaRPr lang="en-NZ" sz="2000" dirty="0" smtClean="0"/>
          </a:p>
          <a:p>
            <a:pPr>
              <a:buNone/>
            </a:pPr>
            <a:endParaRPr lang="en-N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2350"/>
            <a:ext cx="5410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5" y="5500702"/>
            <a:ext cx="49053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786" y="3500438"/>
            <a:ext cx="3786214" cy="19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Camera Package – Camera Activity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Captures two images – </a:t>
            </a:r>
            <a:r>
              <a:rPr lang="en-NZ" sz="2000" dirty="0" err="1" smtClean="0"/>
              <a:t>LeftRightPictureCallback</a:t>
            </a:r>
            <a:r>
              <a:rPr lang="en-NZ" sz="2000" dirty="0" smtClean="0"/>
              <a:t>()</a:t>
            </a:r>
          </a:p>
          <a:p>
            <a:r>
              <a:rPr lang="en-NZ" sz="2000" dirty="0" smtClean="0"/>
              <a:t>Once captured – </a:t>
            </a:r>
            <a:r>
              <a:rPr lang="en-NZ" sz="2000" dirty="0" err="1" smtClean="0"/>
              <a:t>imageslide</a:t>
            </a:r>
            <a:r>
              <a:rPr lang="en-NZ" sz="2000" dirty="0" smtClean="0"/>
              <a:t> is an int – 0 is for LEFT and 1 is RIGHT</a:t>
            </a:r>
          </a:p>
          <a:p>
            <a:r>
              <a:rPr lang="en-NZ" sz="2000" dirty="0" smtClean="0"/>
              <a:t>Camera check – front/back facing</a:t>
            </a:r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2990850"/>
            <a:ext cx="8096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EditPicturesActivity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447800"/>
            <a:ext cx="4147374" cy="4800600"/>
          </a:xfrm>
        </p:spPr>
        <p:txBody>
          <a:bodyPr>
            <a:normAutofit/>
          </a:bodyPr>
          <a:lstStyle/>
          <a:p>
            <a:pPr fontAlgn="base"/>
            <a:endParaRPr lang="en-NZ" sz="2000" dirty="0" smtClean="0"/>
          </a:p>
          <a:p>
            <a:pPr fontAlgn="base"/>
            <a:endParaRPr lang="en-NZ" sz="2000" dirty="0" smtClean="0"/>
          </a:p>
          <a:p>
            <a:pPr fontAlgn="base"/>
            <a:r>
              <a:rPr lang="en-NZ" sz="2000" i="1" dirty="0" smtClean="0"/>
              <a:t>dynamic binding</a:t>
            </a:r>
            <a:r>
              <a:rPr lang="en-NZ" sz="2000" dirty="0" smtClean="0"/>
              <a:t>, as opposed to </a:t>
            </a:r>
            <a:r>
              <a:rPr lang="en-NZ" sz="2000" i="1" dirty="0" smtClean="0"/>
              <a:t>static binding</a:t>
            </a:r>
            <a:r>
              <a:rPr lang="en-NZ" sz="2000" dirty="0" smtClean="0"/>
              <a:t>. </a:t>
            </a:r>
            <a:endParaRPr lang="en-N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6142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4257675"/>
            <a:ext cx="58007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85860"/>
            <a:ext cx="3143272" cy="192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EditPicturesActivity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00174"/>
            <a:ext cx="3357586" cy="4800600"/>
          </a:xfrm>
        </p:spPr>
        <p:txBody>
          <a:bodyPr>
            <a:normAutofit/>
          </a:bodyPr>
          <a:lstStyle/>
          <a:p>
            <a:r>
              <a:rPr lang="en-NZ" sz="2000" dirty="0" smtClean="0"/>
              <a:t>AlertDialog to gather input from user</a:t>
            </a:r>
          </a:p>
          <a:p>
            <a:r>
              <a:rPr lang="en-NZ" sz="2000" dirty="0" smtClean="0"/>
              <a:t>Toasts are used to inform user of the input values</a:t>
            </a:r>
          </a:p>
          <a:p>
            <a:r>
              <a:rPr lang="en-NZ" sz="2000" dirty="0" smtClean="0"/>
              <a:t>Saving Bitmaps using FOS</a:t>
            </a:r>
          </a:p>
          <a:p>
            <a:r>
              <a:rPr lang="en-NZ" sz="2000" dirty="0" smtClean="0"/>
              <a:t>Restarts the activity using a timer</a:t>
            </a:r>
            <a:endParaRPr lang="en-N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2" y="1928802"/>
            <a:ext cx="5072098" cy="419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14338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Brightness filter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Creating a bitmap and getting pixels efficiently</a:t>
            </a:r>
          </a:p>
          <a:p>
            <a:r>
              <a:rPr lang="en-NZ" sz="2000" dirty="0" smtClean="0"/>
              <a:t>ARGB Bitmap Configuration </a:t>
            </a:r>
          </a:p>
          <a:p>
            <a:r>
              <a:rPr lang="en-NZ" sz="2000" dirty="0" smtClean="0"/>
              <a:t>Each RGB channels modified separately </a:t>
            </a:r>
          </a:p>
          <a:p>
            <a:r>
              <a:rPr lang="en-NZ" sz="2000" dirty="0" smtClean="0"/>
              <a:t>Need to separate ARGB from pixel value</a:t>
            </a:r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40149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214950"/>
            <a:ext cx="21812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886450"/>
            <a:ext cx="3790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928934"/>
            <a:ext cx="5162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Seminar schedule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400" dirty="0" smtClean="0"/>
              <a:t>Introduction</a:t>
            </a:r>
          </a:p>
          <a:p>
            <a:r>
              <a:rPr lang="en-NZ" sz="2400" dirty="0" smtClean="0"/>
              <a:t>Related Work </a:t>
            </a:r>
          </a:p>
          <a:p>
            <a:r>
              <a:rPr lang="en-NZ" sz="2400" dirty="0" smtClean="0"/>
              <a:t>Project Overview</a:t>
            </a:r>
          </a:p>
          <a:p>
            <a:r>
              <a:rPr lang="en-NZ" sz="2400" dirty="0" smtClean="0"/>
              <a:t>What makes Picca Different?</a:t>
            </a:r>
          </a:p>
          <a:p>
            <a:r>
              <a:rPr lang="en-NZ" sz="2400" dirty="0" smtClean="0"/>
              <a:t>Features of Picca</a:t>
            </a:r>
          </a:p>
          <a:p>
            <a:r>
              <a:rPr lang="en-NZ" sz="2400" dirty="0" smtClean="0"/>
              <a:t>Initial Mock-ups and Final design</a:t>
            </a:r>
          </a:p>
          <a:p>
            <a:r>
              <a:rPr lang="en-NZ" sz="2400" dirty="0" smtClean="0"/>
              <a:t>Android Application Development</a:t>
            </a:r>
          </a:p>
          <a:p>
            <a:r>
              <a:rPr lang="en-NZ" sz="2400" dirty="0" smtClean="0"/>
              <a:t>Main filters</a:t>
            </a:r>
          </a:p>
          <a:p>
            <a:r>
              <a:rPr lang="en-NZ" sz="2400" dirty="0" smtClean="0"/>
              <a:t>Future Work</a:t>
            </a:r>
          </a:p>
          <a:p>
            <a:r>
              <a:rPr lang="en-NZ" sz="2400" dirty="0" smtClean="0"/>
              <a:t>Conclusion</a:t>
            </a:r>
          </a:p>
          <a:p>
            <a:r>
              <a:rPr lang="en-NZ" sz="2400" dirty="0" smtClean="0"/>
              <a:t>Application Demo (if any spare time)</a:t>
            </a:r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NZ" sz="2400" dirty="0" smtClean="0"/>
          </a:p>
          <a:p>
            <a:endParaRPr lang="en-N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Contrast Modification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Similar to Brightness modification</a:t>
            </a:r>
          </a:p>
          <a:p>
            <a:r>
              <a:rPr lang="en-NZ" sz="2000" dirty="0" smtClean="0"/>
              <a:t>Input from user from AlertDialog</a:t>
            </a:r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pPr>
              <a:buNone/>
            </a:pPr>
            <a:endParaRPr lang="en-NZ" sz="2000" dirty="0" smtClean="0"/>
          </a:p>
          <a:p>
            <a:r>
              <a:rPr lang="en-NZ" sz="2000" dirty="0" smtClean="0"/>
              <a:t>Main reasons for acquiring low-contrast images:</a:t>
            </a:r>
          </a:p>
          <a:p>
            <a:pPr lvl="1"/>
            <a:r>
              <a:rPr lang="en-NZ" sz="1600" dirty="0" smtClean="0"/>
              <a:t>Poor illumination conditions.</a:t>
            </a:r>
          </a:p>
          <a:p>
            <a:pPr lvl="1"/>
            <a:r>
              <a:rPr lang="en-NZ" sz="1600" dirty="0" smtClean="0"/>
              <a:t>Poor image sensor dynamics.</a:t>
            </a:r>
          </a:p>
          <a:p>
            <a:pPr lvl="1"/>
            <a:r>
              <a:rPr lang="en-NZ" sz="1600" dirty="0" smtClean="0"/>
              <a:t>Incorrect setting of the lens aperture.</a:t>
            </a:r>
          </a:p>
          <a:p>
            <a:pPr>
              <a:buNone/>
            </a:pPr>
            <a:endParaRPr lang="en-N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35242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5257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Linear Stretching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32" y="1447800"/>
            <a:ext cx="3361556" cy="4800600"/>
          </a:xfrm>
        </p:spPr>
        <p:txBody>
          <a:bodyPr>
            <a:normAutofit/>
          </a:bodyPr>
          <a:lstStyle/>
          <a:p>
            <a:r>
              <a:rPr lang="en-NZ" sz="2000" dirty="0" smtClean="0"/>
              <a:t>improves </a:t>
            </a:r>
            <a:r>
              <a:rPr lang="en-NZ" sz="2000" dirty="0" smtClean="0"/>
              <a:t>the brightness differences </a:t>
            </a:r>
            <a:r>
              <a:rPr lang="en-NZ" sz="2000" dirty="0" smtClean="0"/>
              <a:t>uniformly and</a:t>
            </a:r>
            <a:endParaRPr lang="en-NZ" sz="2000" dirty="0" smtClean="0"/>
          </a:p>
          <a:p>
            <a:r>
              <a:rPr lang="en-NZ" sz="2000" dirty="0" smtClean="0"/>
              <a:t>enhancements </a:t>
            </a:r>
            <a:r>
              <a:rPr lang="en-NZ" sz="2000" dirty="0" smtClean="0"/>
              <a:t>improve the brightness differences in the shadow (dark), midtone (grays), or highlight (bright) regions </a:t>
            </a:r>
          </a:p>
          <a:p>
            <a:r>
              <a:rPr lang="en-NZ" sz="2000" dirty="0" smtClean="0"/>
              <a:t>re-distributes RGB values of an image</a:t>
            </a:r>
            <a:endParaRPr lang="en-NZ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077" y="1142984"/>
            <a:ext cx="38092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07" y="2357430"/>
            <a:ext cx="3148547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786454"/>
            <a:ext cx="3800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Convolution matrix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Re-usability and design for multiple filters</a:t>
            </a:r>
          </a:p>
          <a:p>
            <a:r>
              <a:rPr lang="en-NZ" sz="2000" dirty="0" smtClean="0"/>
              <a:t>The filter reads successively, from left to right and from top to bottom, all the pixels of the kernel action area</a:t>
            </a:r>
          </a:p>
          <a:p>
            <a:r>
              <a:rPr lang="en-NZ" sz="2000" dirty="0" smtClean="0"/>
              <a:t>kernel has to be uneven so that it has a center: </a:t>
            </a:r>
            <a:r>
              <a:rPr lang="en-NZ" sz="2000" dirty="0" err="1" smtClean="0"/>
              <a:t>eg</a:t>
            </a:r>
            <a:r>
              <a:rPr lang="en-NZ" sz="2000" dirty="0" smtClean="0"/>
              <a:t> 3x3, 7x7</a:t>
            </a:r>
          </a:p>
          <a:p>
            <a:r>
              <a:rPr lang="en-NZ" sz="2000" dirty="0" smtClean="0"/>
              <a:t>New kernels</a:t>
            </a:r>
          </a:p>
          <a:p>
            <a:r>
              <a:rPr lang="en-NZ" sz="2000" dirty="0" smtClean="0"/>
              <a:t>Factor = denominator and offset = addition </a:t>
            </a:r>
            <a:r>
              <a:rPr lang="en-NZ" sz="2000" smtClean="0"/>
              <a:t>or </a:t>
            </a:r>
            <a:r>
              <a:rPr lang="en-NZ" sz="2000" smtClean="0"/>
              <a:t>subtraction </a:t>
            </a:r>
            <a:r>
              <a:rPr lang="en-NZ" sz="2000" dirty="0" smtClean="0"/>
              <a:t>value</a:t>
            </a:r>
            <a:endParaRPr lang="en-N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14752"/>
            <a:ext cx="518361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643578"/>
            <a:ext cx="21558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Convolution matrix cont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3276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428875"/>
            <a:ext cx="54483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Convolution Matrix – Edge Detection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447800"/>
            <a:ext cx="4790316" cy="4800600"/>
          </a:xfrm>
        </p:spPr>
        <p:txBody>
          <a:bodyPr>
            <a:normAutofit/>
          </a:bodyPr>
          <a:lstStyle/>
          <a:p>
            <a:r>
              <a:rPr lang="en-NZ" sz="2000" dirty="0" smtClean="0"/>
              <a:t>Edges are significant local changes of intensity in an image</a:t>
            </a:r>
          </a:p>
          <a:p>
            <a:r>
              <a:rPr lang="en-NZ" sz="2000" dirty="0" smtClean="0"/>
              <a:t>used in many fields such as image processing, machine vision, feature detection and extraction </a:t>
            </a:r>
          </a:p>
          <a:p>
            <a:r>
              <a:rPr lang="en-NZ" sz="2000" dirty="0" smtClean="0"/>
              <a:t>Can be used by computer vision algorithms, recognition of shapes etc</a:t>
            </a:r>
          </a:p>
          <a:p>
            <a:r>
              <a:rPr lang="en-NZ" sz="2000" dirty="0" smtClean="0"/>
              <a:t>significantly reduces the amount of data to be processed</a:t>
            </a:r>
          </a:p>
          <a:p>
            <a:r>
              <a:rPr lang="en-NZ" sz="2000" dirty="0" smtClean="0"/>
              <a:t>Horizontal edge detection</a:t>
            </a:r>
          </a:p>
          <a:p>
            <a:r>
              <a:rPr lang="en-NZ" sz="2000" dirty="0" smtClean="0"/>
              <a:t>Vertical Edge detection</a:t>
            </a:r>
          </a:p>
          <a:p>
            <a:pPr>
              <a:buNone/>
            </a:pPr>
            <a:endParaRPr lang="en-NZ" sz="2000" dirty="0" smtClean="0"/>
          </a:p>
          <a:p>
            <a:pPr>
              <a:buNone/>
            </a:pPr>
            <a:endParaRPr lang="en-NZ" sz="2000" dirty="0" smtClean="0"/>
          </a:p>
          <a:p>
            <a:pPr>
              <a:buNone/>
            </a:pPr>
            <a:endParaRPr lang="en-NZ" sz="2000" dirty="0" smtClean="0"/>
          </a:p>
          <a:p>
            <a:pPr>
              <a:buNone/>
            </a:pPr>
            <a:endParaRPr lang="en-NZ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643306" cy="172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3867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4124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Gaussian Blur using Convolution 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it blurs an image by a Gaussian function</a:t>
            </a:r>
          </a:p>
          <a:p>
            <a:r>
              <a:rPr lang="en-NZ" sz="2000" dirty="0" smtClean="0"/>
              <a:t>size is 5x5 and the Factor value is 273</a:t>
            </a:r>
          </a:p>
          <a:p>
            <a:r>
              <a:rPr lang="en-NZ" sz="2000" dirty="0" smtClean="0"/>
              <a:t>Image appears slightly darker</a:t>
            </a:r>
          </a:p>
          <a:p>
            <a:r>
              <a:rPr lang="en-NZ" sz="2000" dirty="0" smtClean="0"/>
              <a:t>reducing the image's high-frequency component; hence a Gaussian blur is thus a low pass filter</a:t>
            </a:r>
            <a:endParaRPr lang="en-NZ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00372"/>
            <a:ext cx="329259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894" y="5337283"/>
            <a:ext cx="6215106" cy="15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0998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Image/Histogram Equalization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used on images that looks plain and lacks contrast</a:t>
            </a:r>
          </a:p>
          <a:p>
            <a:r>
              <a:rPr lang="en-NZ" sz="2000" dirty="0" smtClean="0"/>
              <a:t>Available in Photoshop</a:t>
            </a:r>
          </a:p>
          <a:p>
            <a:r>
              <a:rPr lang="en-NZ" sz="2000" dirty="0" smtClean="0"/>
              <a:t>Different from grayscale images</a:t>
            </a:r>
          </a:p>
          <a:p>
            <a:r>
              <a:rPr lang="en-NZ" sz="2000" dirty="0" smtClean="0"/>
              <a:t>Used when frequencies lie in the middle or are clustered of the histogram</a:t>
            </a:r>
          </a:p>
          <a:p>
            <a:r>
              <a:rPr lang="en-NZ" sz="2000" dirty="0" smtClean="0"/>
              <a:t>obtain a uniform histogram</a:t>
            </a:r>
          </a:p>
          <a:p>
            <a:r>
              <a:rPr lang="en-NZ" sz="2000" dirty="0" smtClean="0"/>
              <a:t>Peaks will still be peaks</a:t>
            </a:r>
          </a:p>
          <a:p>
            <a:r>
              <a:rPr lang="en-NZ" sz="2000" dirty="0" smtClean="0"/>
              <a:t>Histogram equalization can be done in three steps:</a:t>
            </a:r>
          </a:p>
          <a:p>
            <a:pPr lvl="1"/>
            <a:r>
              <a:rPr lang="en-NZ" sz="1600" dirty="0" smtClean="0"/>
              <a:t>compute histogram,</a:t>
            </a:r>
          </a:p>
          <a:p>
            <a:pPr lvl="1"/>
            <a:r>
              <a:rPr lang="en-NZ" sz="1600" dirty="0" smtClean="0"/>
              <a:t>calculate the normalized sum of the histogram,</a:t>
            </a:r>
          </a:p>
          <a:p>
            <a:pPr lvl="1"/>
            <a:r>
              <a:rPr lang="en-NZ" sz="1600" dirty="0" smtClean="0"/>
              <a:t>transform input image to output image</a:t>
            </a:r>
          </a:p>
          <a:p>
            <a:pPr>
              <a:buNone/>
            </a:pPr>
            <a:endParaRPr lang="en-NZ" sz="2000" dirty="0" smtClean="0"/>
          </a:p>
          <a:p>
            <a:endParaRPr lang="en-N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429264"/>
            <a:ext cx="2714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500702"/>
            <a:ext cx="2981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DrawHistograms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947" y="1428736"/>
            <a:ext cx="507505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48196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4871927" cy="27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SurfaceView and </a:t>
            </a:r>
            <a:r>
              <a:rPr lang="en-NZ" sz="2000" dirty="0" err="1" smtClean="0"/>
              <a:t>SurfaceCallback</a:t>
            </a:r>
            <a:r>
              <a:rPr lang="en-NZ" sz="2000" dirty="0" smtClean="0"/>
              <a:t> used with DrawHistograms</a:t>
            </a:r>
          </a:p>
          <a:p>
            <a:r>
              <a:rPr lang="en-NZ" sz="2000" dirty="0" smtClean="0"/>
              <a:t>Assign the bitmaps and RGB data.</a:t>
            </a:r>
          </a:p>
          <a:p>
            <a:r>
              <a:rPr lang="en-NZ" sz="2000" dirty="0" smtClean="0"/>
              <a:t>Creating mutable bitmaps</a:t>
            </a:r>
          </a:p>
          <a:p>
            <a:r>
              <a:rPr lang="en-NZ" sz="2000" dirty="0" smtClean="0"/>
              <a:t>Invalidate just forces the view to restarts</a:t>
            </a:r>
          </a:p>
          <a:p>
            <a:endParaRPr lang="en-NZ" sz="2000" dirty="0" smtClean="0"/>
          </a:p>
          <a:p>
            <a:endParaRPr lang="en-NZ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3"/>
            <a:ext cx="594454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Median Filter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noise reduction: another smoothing filter</a:t>
            </a:r>
          </a:p>
          <a:p>
            <a:r>
              <a:rPr lang="en-NZ" sz="2000" dirty="0" smtClean="0"/>
              <a:t>moderate level of noise, the median filter is demonstrably better than Gaussian blur </a:t>
            </a:r>
          </a:p>
          <a:p>
            <a:r>
              <a:rPr lang="en-NZ" sz="2000" dirty="0" smtClean="0"/>
              <a:t>iterate through the image pixels and replacing the pixel values with the median of the neighbouring entries</a:t>
            </a:r>
          </a:p>
          <a:p>
            <a:r>
              <a:rPr lang="en-NZ" sz="2000" dirty="0" smtClean="0"/>
              <a:t>I have used a box pattern (3x3 square box window)</a:t>
            </a:r>
          </a:p>
          <a:p>
            <a:endParaRPr lang="en-NZ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21665"/>
            <a:ext cx="6419836" cy="363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Introduction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Earlier Mobile apps:  general productivity and retrieval of information</a:t>
            </a:r>
          </a:p>
          <a:p>
            <a:r>
              <a:rPr lang="en-NZ" sz="2000" dirty="0" smtClean="0"/>
              <a:t>Current Mobile apps: expansion of games and social apps</a:t>
            </a:r>
          </a:p>
          <a:p>
            <a:r>
              <a:rPr lang="en-NZ" sz="2000" dirty="0" smtClean="0"/>
              <a:t>Rely on smart phones to take pictures than a regular camera</a:t>
            </a:r>
          </a:p>
          <a:p>
            <a:r>
              <a:rPr lang="en-NZ" sz="2000" dirty="0" smtClean="0"/>
              <a:t>What about editing those images?</a:t>
            </a:r>
          </a:p>
          <a:p>
            <a:r>
              <a:rPr lang="en-NZ" sz="2000" dirty="0" smtClean="0"/>
              <a:t>My BTech Project – an image processing application for Android devices with screen size of 5” or more</a:t>
            </a:r>
          </a:p>
          <a:p>
            <a:r>
              <a:rPr lang="en-NZ" sz="2000" dirty="0" smtClean="0"/>
              <a:t>Providing some “popular” functionalities of desktop applications</a:t>
            </a:r>
          </a:p>
          <a:p>
            <a:r>
              <a:rPr lang="en-NZ" sz="2000" dirty="0" smtClean="0"/>
              <a:t>Image restorations filters will be used to minimize the effect of degradation</a:t>
            </a:r>
          </a:p>
          <a:p>
            <a:r>
              <a:rPr lang="en-NZ" sz="2000" dirty="0" smtClean="0"/>
              <a:t> Enhancement -  involves more extraction of image features</a:t>
            </a:r>
          </a:p>
          <a:p>
            <a:r>
              <a:rPr lang="en-NZ" sz="2000" dirty="0" smtClean="0"/>
              <a:t>Decision support for filter selection</a:t>
            </a:r>
          </a:p>
          <a:p>
            <a:endParaRPr lang="en-NZ" sz="2000" dirty="0" smtClean="0"/>
          </a:p>
          <a:p>
            <a:endParaRPr lang="en-N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HSV filters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064954" cy="4800600"/>
          </a:xfrm>
        </p:spPr>
        <p:txBody>
          <a:bodyPr>
            <a:normAutofit lnSpcReduction="10000"/>
          </a:bodyPr>
          <a:lstStyle/>
          <a:p>
            <a:r>
              <a:rPr lang="en-NZ" sz="2000" dirty="0" smtClean="0"/>
              <a:t>HSV is a common </a:t>
            </a:r>
            <a:r>
              <a:rPr lang="en-NZ" sz="2000" dirty="0" smtClean="0">
                <a:hlinkClick r:id="rId2" tooltip="Cylindrical coordinate system"/>
              </a:rPr>
              <a:t>cylindrical-coordinate</a:t>
            </a:r>
            <a:r>
              <a:rPr lang="en-NZ" sz="2000" dirty="0" smtClean="0"/>
              <a:t> representations of points in an </a:t>
            </a:r>
            <a:r>
              <a:rPr lang="en-NZ" sz="2000" dirty="0" smtClean="0">
                <a:hlinkClick r:id="rId3" tooltip="RGB color model"/>
              </a:rPr>
              <a:t>RGB </a:t>
            </a:r>
            <a:r>
              <a:rPr lang="en-NZ" sz="2000" dirty="0" err="1" smtClean="0">
                <a:hlinkClick r:id="rId3" tooltip="RGB color model"/>
              </a:rPr>
              <a:t>color</a:t>
            </a:r>
            <a:r>
              <a:rPr lang="en-NZ" sz="2000" dirty="0" smtClean="0">
                <a:hlinkClick r:id="rId3" tooltip="RGB color model"/>
              </a:rPr>
              <a:t> model</a:t>
            </a:r>
            <a:r>
              <a:rPr lang="en-NZ" sz="2000" dirty="0" smtClean="0"/>
              <a:t>.</a:t>
            </a:r>
          </a:p>
          <a:p>
            <a:r>
              <a:rPr lang="en-NZ" sz="2000" dirty="0" smtClean="0"/>
              <a:t>Hue, Saturation and Value</a:t>
            </a:r>
          </a:p>
          <a:p>
            <a:r>
              <a:rPr lang="en-NZ" sz="2000" dirty="0" smtClean="0"/>
              <a:t>Commonly used in Photoshop</a:t>
            </a:r>
          </a:p>
          <a:p>
            <a:r>
              <a:rPr lang="en-NZ" sz="2000" dirty="0" smtClean="0"/>
              <a:t>Hue ranges from 0 to 360 degrees</a:t>
            </a:r>
          </a:p>
          <a:p>
            <a:r>
              <a:rPr lang="en-NZ" sz="2000" dirty="0" smtClean="0"/>
              <a:t>Saturation and Value range from 0 to 1.</a:t>
            </a:r>
          </a:p>
          <a:p>
            <a:r>
              <a:rPr lang="en-NZ" sz="2000" dirty="0" smtClean="0"/>
              <a:t>User controls the HSV level through input</a:t>
            </a:r>
          </a:p>
          <a:p>
            <a:endParaRPr lang="en-NZ" sz="2000" dirty="0" smtClean="0"/>
          </a:p>
          <a:p>
            <a:endParaRPr lang="en-N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092" y="1571612"/>
            <a:ext cx="4714908" cy="34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Evaluation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2000" dirty="0" smtClean="0"/>
              <a:t>Nielson’s Heuristic Evaluation</a:t>
            </a:r>
          </a:p>
          <a:p>
            <a:pPr lvl="1"/>
            <a:r>
              <a:rPr lang="en-NZ" sz="1600" dirty="0" smtClean="0"/>
              <a:t>Visibility of system status</a:t>
            </a:r>
          </a:p>
          <a:p>
            <a:pPr lvl="1"/>
            <a:r>
              <a:rPr lang="en-NZ" sz="1600" dirty="0" smtClean="0"/>
              <a:t>Match between system and the real world</a:t>
            </a:r>
          </a:p>
          <a:p>
            <a:pPr lvl="1"/>
            <a:r>
              <a:rPr lang="en-NZ" sz="1600" dirty="0" smtClean="0"/>
              <a:t>User control and freedom</a:t>
            </a:r>
          </a:p>
          <a:p>
            <a:pPr lvl="1"/>
            <a:r>
              <a:rPr lang="en-NZ" sz="1600" dirty="0" smtClean="0"/>
              <a:t>Consistency and standards</a:t>
            </a:r>
          </a:p>
          <a:p>
            <a:pPr lvl="1"/>
            <a:r>
              <a:rPr lang="en-NZ" sz="1600" dirty="0" smtClean="0"/>
              <a:t>Error prevention</a:t>
            </a:r>
          </a:p>
          <a:p>
            <a:pPr lvl="1"/>
            <a:r>
              <a:rPr lang="en-NZ" sz="1600" dirty="0" smtClean="0"/>
              <a:t>Recognition rather than recall</a:t>
            </a:r>
          </a:p>
          <a:p>
            <a:pPr lvl="1"/>
            <a:r>
              <a:rPr lang="en-NZ" sz="1600" dirty="0" smtClean="0"/>
              <a:t>Flexibility and efficiency of use</a:t>
            </a:r>
          </a:p>
          <a:p>
            <a:pPr lvl="1"/>
            <a:r>
              <a:rPr lang="en-NZ" sz="1600" dirty="0" smtClean="0"/>
              <a:t>Aesthetic and </a:t>
            </a:r>
            <a:r>
              <a:rPr lang="en-NZ" sz="1600" dirty="0" smtClean="0">
                <a:hlinkClick r:id="rId2" tooltip="Progressive disclosure"/>
              </a:rPr>
              <a:t>minimalist design</a:t>
            </a:r>
            <a:endParaRPr lang="en-NZ" sz="1600" dirty="0" smtClean="0"/>
          </a:p>
          <a:p>
            <a:pPr lvl="1"/>
            <a:r>
              <a:rPr lang="en-NZ" sz="1600" dirty="0" smtClean="0"/>
              <a:t>Help users recognize, diagnose, and recover from errors</a:t>
            </a:r>
          </a:p>
          <a:p>
            <a:pPr lvl="1"/>
            <a:r>
              <a:rPr lang="en-NZ" sz="1600" dirty="0" smtClean="0"/>
              <a:t>Help and documentation:</a:t>
            </a:r>
            <a:endParaRPr lang="en-NZ" sz="2000" dirty="0" smtClean="0"/>
          </a:p>
          <a:p>
            <a:r>
              <a:rPr lang="en-NZ" sz="2000" dirty="0" smtClean="0"/>
              <a:t>Feedback was mostly positive</a:t>
            </a:r>
          </a:p>
          <a:p>
            <a:pPr lvl="1"/>
            <a:r>
              <a:rPr lang="en-NZ" sz="1600" dirty="0" smtClean="0"/>
              <a:t>Performance – filters like Gaussian blur took a while to apply</a:t>
            </a:r>
          </a:p>
          <a:p>
            <a:pPr lvl="1"/>
            <a:r>
              <a:rPr lang="en-NZ" sz="1600" dirty="0" smtClean="0"/>
              <a:t>UI needs to have more detail</a:t>
            </a:r>
          </a:p>
          <a:p>
            <a:pPr lvl="1">
              <a:buNone/>
            </a:pPr>
            <a:r>
              <a:rPr lang="en-NZ" sz="2500" dirty="0" smtClean="0"/>
              <a:t/>
            </a:r>
            <a:br>
              <a:rPr lang="en-NZ" sz="2500" dirty="0" smtClean="0"/>
            </a:br>
            <a:endParaRPr lang="en-NZ" sz="2500" dirty="0" smtClean="0"/>
          </a:p>
          <a:p>
            <a:pPr lvl="1"/>
            <a:endParaRPr lang="en-NZ" sz="1600" dirty="0" smtClean="0"/>
          </a:p>
          <a:p>
            <a:endParaRPr lang="en-N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 and Future 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Overall, Picca meets the project requirements and provides with image enhancement and restoration support.</a:t>
            </a:r>
          </a:p>
          <a:p>
            <a:r>
              <a:rPr lang="en-NZ" sz="2000" dirty="0" smtClean="0"/>
              <a:t>successfully process images and also give the user an understanding of the RGB histogram display</a:t>
            </a:r>
          </a:p>
          <a:p>
            <a:r>
              <a:rPr lang="en-NZ" sz="2000" dirty="0" smtClean="0"/>
              <a:t>For future, optimize layouts according to screen size</a:t>
            </a:r>
          </a:p>
          <a:p>
            <a:r>
              <a:rPr lang="en-NZ" sz="2000" dirty="0" smtClean="0"/>
              <a:t>Employ third party applications: plug-ins</a:t>
            </a:r>
          </a:p>
          <a:p>
            <a:r>
              <a:rPr lang="en-NZ" sz="2000" dirty="0" smtClean="0"/>
              <a:t>Android NDK: slight increase in performance</a:t>
            </a:r>
          </a:p>
          <a:p>
            <a:r>
              <a:rPr lang="en-NZ" sz="2000" dirty="0" smtClean="0"/>
              <a:t>More filters</a:t>
            </a:r>
          </a:p>
          <a:p>
            <a:r>
              <a:rPr lang="en-NZ" sz="2000" dirty="0" smtClean="0"/>
              <a:t>Improve HCI to attract more users</a:t>
            </a:r>
            <a:endParaRPr lang="en-NZ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Demo?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3837" y="2014537"/>
            <a:ext cx="73818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Demo?</a:t>
            </a:r>
            <a:endParaRPr lang="en-N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6712" y="1771650"/>
            <a:ext cx="7096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Related Work – popular image processing applications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sz="2400" dirty="0" smtClean="0"/>
              <a:t>Photo Art – Colour Effects (right image)</a:t>
            </a:r>
          </a:p>
          <a:p>
            <a:pPr lvl="1"/>
            <a:r>
              <a:rPr lang="en-NZ" sz="1600" dirty="0" smtClean="0"/>
              <a:t>32 effects - Filters on selected areas of image.</a:t>
            </a:r>
          </a:p>
          <a:p>
            <a:pPr lvl="1"/>
            <a:r>
              <a:rPr lang="en-NZ" sz="1600" dirty="0" smtClean="0"/>
              <a:t>“Everyone can be an artist!” and photo sharing</a:t>
            </a:r>
          </a:p>
          <a:p>
            <a:r>
              <a:rPr lang="en-NZ" sz="2400" dirty="0" smtClean="0"/>
              <a:t>Mytubo (bottom right image)</a:t>
            </a:r>
          </a:p>
          <a:p>
            <a:pPr lvl="1"/>
            <a:r>
              <a:rPr lang="en-NZ" sz="1700" dirty="0" smtClean="0"/>
              <a:t>14 toy camera effects</a:t>
            </a:r>
          </a:p>
          <a:p>
            <a:pPr lvl="1"/>
            <a:r>
              <a:rPr lang="en-NZ" sz="1700" dirty="0" smtClean="0"/>
              <a:t>Photo sharing</a:t>
            </a:r>
          </a:p>
          <a:p>
            <a:r>
              <a:rPr lang="en-NZ" sz="2400" dirty="0" smtClean="0"/>
              <a:t>Vignette Demo (Free and paid version)</a:t>
            </a:r>
          </a:p>
          <a:p>
            <a:pPr lvl="1"/>
            <a:r>
              <a:rPr lang="en-NZ" sz="1700" dirty="0" smtClean="0"/>
              <a:t>84 effects and 54 photo frames.</a:t>
            </a:r>
          </a:p>
          <a:p>
            <a:r>
              <a:rPr lang="en-NZ" sz="2400" dirty="0" smtClean="0"/>
              <a:t>Image Processing Camera ($1.56)</a:t>
            </a:r>
          </a:p>
          <a:p>
            <a:r>
              <a:rPr lang="en-NZ" sz="2400" dirty="0" smtClean="0"/>
              <a:t>Photo Editor – Fotolr</a:t>
            </a:r>
          </a:p>
          <a:p>
            <a:pPr lvl="1"/>
            <a:r>
              <a:rPr lang="en-NZ" sz="1700" dirty="0" smtClean="0"/>
              <a:t>better example of an image processing </a:t>
            </a:r>
          </a:p>
          <a:p>
            <a:r>
              <a:rPr lang="en-NZ" sz="2400" dirty="0" smtClean="0"/>
              <a:t>Adobe Photoshop Express</a:t>
            </a:r>
          </a:p>
          <a:p>
            <a:pPr lvl="1"/>
            <a:r>
              <a:rPr lang="en-NZ" sz="2000" dirty="0" smtClean="0"/>
              <a:t>Very basic version</a:t>
            </a:r>
          </a:p>
          <a:p>
            <a:r>
              <a:rPr lang="en-NZ" sz="2400" dirty="0" err="1" smtClean="0"/>
              <a:t>PicsArt</a:t>
            </a:r>
            <a:endParaRPr lang="en-NZ" sz="2400" dirty="0" smtClean="0"/>
          </a:p>
          <a:p>
            <a:r>
              <a:rPr lang="en-NZ" sz="2400" dirty="0" err="1" smtClean="0"/>
              <a:t>Pixlr</a:t>
            </a:r>
            <a:r>
              <a:rPr lang="en-NZ" sz="2400" dirty="0" smtClean="0"/>
              <a:t>-o-</a:t>
            </a:r>
            <a:r>
              <a:rPr lang="en-NZ" sz="2400" dirty="0" err="1" smtClean="0"/>
              <a:t>matic</a:t>
            </a:r>
            <a:endParaRPr lang="en-NZ" sz="2400" dirty="0" smtClean="0"/>
          </a:p>
          <a:p>
            <a:r>
              <a:rPr lang="en-NZ" sz="2400" dirty="0" smtClean="0"/>
              <a:t>And many more...</a:t>
            </a:r>
          </a:p>
          <a:p>
            <a:endParaRPr lang="en-NZ" sz="2400" dirty="0" smtClean="0"/>
          </a:p>
          <a:p>
            <a:endParaRPr lang="en-NZ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857232"/>
            <a:ext cx="2143108" cy="288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786190"/>
            <a:ext cx="221457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A free image processing application for the Android </a:t>
            </a:r>
            <a:r>
              <a:rPr lang="en-NZ" sz="2000" dirty="0" smtClean="0"/>
              <a:t>tablets</a:t>
            </a:r>
            <a:endParaRPr lang="en-NZ" sz="2000" dirty="0" smtClean="0"/>
          </a:p>
          <a:p>
            <a:r>
              <a:rPr lang="en-NZ" sz="2000" dirty="0" smtClean="0"/>
              <a:t>Provided that the image is in the condition to be restored or enhanced</a:t>
            </a:r>
          </a:p>
          <a:p>
            <a:r>
              <a:rPr lang="en-NZ" sz="2000" dirty="0" smtClean="0"/>
              <a:t>Give users an understanding of the RGB histograms</a:t>
            </a:r>
          </a:p>
          <a:p>
            <a:r>
              <a:rPr lang="en-NZ" sz="2000" dirty="0" smtClean="0"/>
              <a:t>Check how filter algorithms affect the distribution</a:t>
            </a:r>
          </a:p>
          <a:p>
            <a:r>
              <a:rPr lang="en-NZ" sz="2000" dirty="0" smtClean="0"/>
              <a:t>20+ Filter effects (more later in the presentation)</a:t>
            </a:r>
          </a:p>
          <a:p>
            <a:r>
              <a:rPr lang="en-NZ" sz="2000" dirty="0" smtClean="0"/>
              <a:t>Focuses on multiple problems: digital noise, bad exposure, blurry images, and distracting elements </a:t>
            </a:r>
            <a:r>
              <a:rPr lang="en-NZ" sz="2000" dirty="0" smtClean="0"/>
              <a:t>etc</a:t>
            </a:r>
          </a:p>
          <a:p>
            <a:r>
              <a:rPr lang="en-NZ" sz="2000" dirty="0" smtClean="0"/>
              <a:t>My motivation to develop this app was that currently free apps </a:t>
            </a:r>
            <a:r>
              <a:rPr lang="en-NZ" sz="2000" dirty="0" smtClean="0"/>
              <a:t>have limited functionalities</a:t>
            </a:r>
            <a:endParaRPr lang="en-NZ" sz="2000" dirty="0" smtClean="0"/>
          </a:p>
          <a:p>
            <a:endParaRPr lang="en-N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143512"/>
            <a:ext cx="23909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What makes Picca different?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Apps like “Photo Art – Colour Effects” or “Mytubo”: no image restoration capabilities or proper image enhancement facilities</a:t>
            </a:r>
          </a:p>
          <a:p>
            <a:r>
              <a:rPr lang="en-NZ" sz="2000" dirty="0" smtClean="0"/>
              <a:t>‘Artistic effects’ are not be included in Picca.</a:t>
            </a:r>
          </a:p>
          <a:p>
            <a:r>
              <a:rPr lang="en-NZ" sz="2000" dirty="0" smtClean="0"/>
              <a:t>Vignette Demo provides 80+ effects but all generic filters such as sepia or filters that purposely add noise</a:t>
            </a:r>
            <a:r>
              <a:rPr lang="en-NZ" sz="2000" dirty="0" smtClean="0"/>
              <a:t>!</a:t>
            </a:r>
          </a:p>
          <a:p>
            <a:r>
              <a:rPr lang="en-NZ" sz="2000" dirty="0" smtClean="0"/>
              <a:t>Allows multiple application of filters on one image</a:t>
            </a:r>
            <a:endParaRPr lang="en-NZ" sz="2000" dirty="0" smtClean="0"/>
          </a:p>
          <a:p>
            <a:r>
              <a:rPr lang="en-NZ" sz="2000" dirty="0" smtClean="0"/>
              <a:t>Picca consists of filters that are not offered in free apps</a:t>
            </a:r>
          </a:p>
          <a:p>
            <a:r>
              <a:rPr lang="en-NZ" sz="2000" dirty="0" smtClean="0"/>
              <a:t>Picca focuses mostly on filters and not so much on UI</a:t>
            </a:r>
          </a:p>
          <a:p>
            <a:r>
              <a:rPr lang="en-NZ" sz="2000" dirty="0" smtClean="0"/>
              <a:t>Picca is free to download </a:t>
            </a:r>
          </a:p>
          <a:p>
            <a:r>
              <a:rPr lang="en-NZ" sz="2000" dirty="0" smtClean="0"/>
              <a:t>Does not contain photo sharing facility</a:t>
            </a:r>
          </a:p>
          <a:p>
            <a:r>
              <a:rPr lang="en-NZ" sz="2000" dirty="0" smtClean="0"/>
              <a:t>No basic functions like cropping etc</a:t>
            </a:r>
          </a:p>
          <a:p>
            <a:r>
              <a:rPr lang="en-NZ" sz="2000" dirty="0" smtClean="0"/>
              <a:t>Many apps available but only a few do the job</a:t>
            </a:r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Features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 smtClean="0"/>
              <a:t>Landscape layout: suitable for 5” or more screen</a:t>
            </a:r>
          </a:p>
          <a:p>
            <a:r>
              <a:rPr lang="en-NZ" sz="2000" dirty="0" smtClean="0"/>
              <a:t>Screens: Homescreen</a:t>
            </a:r>
            <a:r>
              <a:rPr lang="en-NZ" sz="2000" dirty="0" smtClean="0"/>
              <a:t>, Filter screen, RGB histograms, Load Images from Gallery </a:t>
            </a:r>
            <a:r>
              <a:rPr lang="en-NZ" sz="2000" dirty="0" err="1" smtClean="0"/>
              <a:t>GridView</a:t>
            </a:r>
            <a:r>
              <a:rPr lang="en-NZ" sz="2000" dirty="0" smtClean="0"/>
              <a:t>. </a:t>
            </a:r>
          </a:p>
          <a:p>
            <a:r>
              <a:rPr lang="en-NZ" sz="2000" dirty="0" smtClean="0"/>
              <a:t>Camera </a:t>
            </a:r>
            <a:r>
              <a:rPr lang="en-NZ" sz="2000" dirty="0" smtClean="0"/>
              <a:t>Package – front and back </a:t>
            </a:r>
          </a:p>
          <a:p>
            <a:r>
              <a:rPr lang="en-NZ" sz="2000" dirty="0" smtClean="0"/>
              <a:t>Image format: JPEG and 100% quality</a:t>
            </a:r>
          </a:p>
          <a:p>
            <a:r>
              <a:rPr lang="en-NZ" sz="2000" dirty="0" smtClean="0"/>
              <a:t>Provides </a:t>
            </a:r>
            <a:r>
              <a:rPr lang="en-NZ" sz="2000" dirty="0" smtClean="0"/>
              <a:t>PC app features such as Hue, Saturation and Brightness/Value and RGB histograms</a:t>
            </a:r>
          </a:p>
          <a:p>
            <a:pPr lvl="0"/>
            <a:r>
              <a:rPr lang="en-NZ" sz="2000" dirty="0" smtClean="0"/>
              <a:t>Images loaded from a file location using </a:t>
            </a:r>
            <a:r>
              <a:rPr lang="en-NZ" sz="2000" dirty="0" err="1" smtClean="0"/>
              <a:t>GridView</a:t>
            </a:r>
            <a:endParaRPr lang="en-NZ" sz="2000" dirty="0" smtClean="0"/>
          </a:p>
          <a:p>
            <a:pPr lvl="0"/>
            <a:r>
              <a:rPr lang="en-NZ" sz="2000" dirty="0" smtClean="0"/>
              <a:t>Save images to gallery</a:t>
            </a:r>
          </a:p>
          <a:p>
            <a:pPr lvl="0"/>
            <a:r>
              <a:rPr lang="en-NZ" sz="2000" dirty="0" smtClean="0"/>
              <a:t>Reset images to original</a:t>
            </a:r>
          </a:p>
          <a:p>
            <a:pPr lvl="0"/>
            <a:r>
              <a:rPr lang="en-NZ" sz="2000" dirty="0" smtClean="0"/>
              <a:t>Re-usability and design of code</a:t>
            </a:r>
          </a:p>
          <a:p>
            <a:pPr lvl="0"/>
            <a:r>
              <a:rPr lang="en-NZ" sz="2000" dirty="0" smtClean="0"/>
              <a:t>Efficient filter algorithms</a:t>
            </a:r>
          </a:p>
          <a:p>
            <a:pPr lvl="0"/>
            <a:endParaRPr lang="en-NZ" sz="2000" dirty="0" smtClean="0"/>
          </a:p>
          <a:p>
            <a:endParaRPr lang="en-NZ" sz="2000" dirty="0" smtClean="0"/>
          </a:p>
          <a:p>
            <a:endParaRPr lang="en-N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Initial Mock-ups</a:t>
            </a:r>
            <a:endParaRPr lang="en-N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358380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6433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Revised Mock-ups</a:t>
            </a:r>
            <a:endParaRPr lang="en-N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3500462" cy="497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571900" cy="49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875</TotalTime>
  <Words>1173</Words>
  <Application>Microsoft Office PowerPoint</Application>
  <PresentationFormat>On-screen Show (4:3)</PresentationFormat>
  <Paragraphs>222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PICCA – A free image processing application</vt:lpstr>
      <vt:lpstr>Seminar schedule</vt:lpstr>
      <vt:lpstr>Introduction</vt:lpstr>
      <vt:lpstr>Related Work – popular image processing applications</vt:lpstr>
      <vt:lpstr>Project Overview</vt:lpstr>
      <vt:lpstr>What makes Picca different?</vt:lpstr>
      <vt:lpstr>Features</vt:lpstr>
      <vt:lpstr>Initial Mock-ups</vt:lpstr>
      <vt:lpstr>Revised Mock-ups</vt:lpstr>
      <vt:lpstr>Final Mock-ups: Homescreen</vt:lpstr>
      <vt:lpstr>Final Mock-ups: Camera </vt:lpstr>
      <vt:lpstr>Final Mock-ups: Filter screen</vt:lpstr>
      <vt:lpstr>Final Mock-ups: RGB Histograms</vt:lpstr>
      <vt:lpstr>Android App development</vt:lpstr>
      <vt:lpstr>MainActivity</vt:lpstr>
      <vt:lpstr>Camera Package – Camera Activity </vt:lpstr>
      <vt:lpstr>EditPicturesActivity</vt:lpstr>
      <vt:lpstr>EditPicturesActivity</vt:lpstr>
      <vt:lpstr>Brightness filter</vt:lpstr>
      <vt:lpstr>Contrast Modification</vt:lpstr>
      <vt:lpstr>Linear Stretching</vt:lpstr>
      <vt:lpstr>Convolution matrix</vt:lpstr>
      <vt:lpstr>Convolution matrix cont</vt:lpstr>
      <vt:lpstr>Convolution Matrix – Edge Detection</vt:lpstr>
      <vt:lpstr>Gaussian Blur using Convolution  </vt:lpstr>
      <vt:lpstr>Image/Histogram Equalization</vt:lpstr>
      <vt:lpstr>DrawHistograms</vt:lpstr>
      <vt:lpstr>Preview</vt:lpstr>
      <vt:lpstr>Median Filter</vt:lpstr>
      <vt:lpstr>HSV filters</vt:lpstr>
      <vt:lpstr>Evaluation</vt:lpstr>
      <vt:lpstr>Conclusion and Future work</vt:lpstr>
      <vt:lpstr>Demo?</vt:lpstr>
      <vt:lpstr>Demo?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Chunky</dc:creator>
  <cp:lastModifiedBy>Chunky</cp:lastModifiedBy>
  <cp:revision>304</cp:revision>
  <dcterms:created xsi:type="dcterms:W3CDTF">2013-10-22T01:15:01Z</dcterms:created>
  <dcterms:modified xsi:type="dcterms:W3CDTF">2013-10-23T23:56:05Z</dcterms:modified>
</cp:coreProperties>
</file>